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61" r:id="rId2"/>
    <p:sldId id="268" r:id="rId3"/>
    <p:sldId id="258" r:id="rId4"/>
    <p:sldId id="266" r:id="rId5"/>
    <p:sldId id="263" r:id="rId6"/>
    <p:sldId id="265" r:id="rId7"/>
    <p:sldId id="259" r:id="rId8"/>
    <p:sldId id="262" r:id="rId9"/>
    <p:sldId id="267" r:id="rId10"/>
    <p:sldId id="270" r:id="rId11"/>
    <p:sldId id="257" r:id="rId12"/>
    <p:sldId id="264" r:id="rId13"/>
    <p:sldId id="269" r:id="rId14"/>
  </p:sldIdLst>
  <p:sldSz cx="9144000" cy="6858000" type="screen4x3"/>
  <p:notesSz cx="6858000" cy="91011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F72D1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2" autoAdjust="0"/>
    <p:restoredTop sz="94718" autoAdjust="0"/>
  </p:normalViewPr>
  <p:slideViewPr>
    <p:cSldViewPr>
      <p:cViewPr>
        <p:scale>
          <a:sx n="75" d="100"/>
          <a:sy n="75" d="100"/>
        </p:scale>
        <p:origin x="-366" y="378"/>
      </p:cViewPr>
      <p:guideLst>
        <p:guide orient="horz" pos="2160"/>
        <p:guide pos="2880"/>
      </p:guideLst>
    </p:cSldViewPr>
  </p:slideViewPr>
  <p:outlineViewPr>
    <p:cViewPr>
      <p:scale>
        <a:sx n="33" d="100"/>
        <a:sy n="33" d="100"/>
      </p:scale>
      <p:origin x="0" y="643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00" y="-102"/>
      </p:cViewPr>
      <p:guideLst>
        <p:guide orient="horz" pos="2867"/>
        <p:guide pos="2160"/>
      </p:guideLst>
    </p:cSldViewPr>
  </p:notesViewPr>
  <p:gridSpacing cx="77716063" cy="7771606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505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5057"/>
          </a:xfrm>
          <a:prstGeom prst="rect">
            <a:avLst/>
          </a:prstGeom>
        </p:spPr>
        <p:txBody>
          <a:bodyPr vert="horz" lIns="91440" tIns="45720" rIns="91440" bIns="45720" rtlCol="0"/>
          <a:lstStyle>
            <a:lvl1pPr algn="r">
              <a:defRPr sz="1200"/>
            </a:lvl1pPr>
          </a:lstStyle>
          <a:p>
            <a:fld id="{30CCD183-294C-43CA-A8D0-D5C419EF1B58}" type="datetimeFigureOut">
              <a:rPr lang="en-US" smtClean="0"/>
              <a:pPr/>
              <a:t>4/13/2009</a:t>
            </a:fld>
            <a:endParaRPr lang="en-US" dirty="0"/>
          </a:p>
        </p:txBody>
      </p:sp>
      <p:sp>
        <p:nvSpPr>
          <p:cNvPr id="4" name="Slide Image Placeholder 3"/>
          <p:cNvSpPr>
            <a:spLocks noGrp="1" noRot="1" noChangeAspect="1"/>
          </p:cNvSpPr>
          <p:nvPr>
            <p:ph type="sldImg" idx="2"/>
          </p:nvPr>
        </p:nvSpPr>
        <p:spPr>
          <a:xfrm>
            <a:off x="1154113" y="682625"/>
            <a:ext cx="4549775" cy="34131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23041"/>
            <a:ext cx="5486400" cy="40955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44501"/>
            <a:ext cx="2971800" cy="45505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44501"/>
            <a:ext cx="2971800" cy="455057"/>
          </a:xfrm>
          <a:prstGeom prst="rect">
            <a:avLst/>
          </a:prstGeom>
        </p:spPr>
        <p:txBody>
          <a:bodyPr vert="horz" lIns="91440" tIns="45720" rIns="91440" bIns="45720" rtlCol="0" anchor="b"/>
          <a:lstStyle>
            <a:lvl1pPr algn="r">
              <a:defRPr sz="1200"/>
            </a:lvl1pPr>
          </a:lstStyle>
          <a:p>
            <a:fld id="{5BD8615A-9BA5-4496-A891-5118E4F72F6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BD8615A-9BA5-4496-A891-5118E4F72F65}" type="slidenum">
              <a:rPr lang="en-US" smtClean="0"/>
              <a:pPr/>
              <a:t>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BD8615A-9BA5-4496-A891-5118E4F72F65}" type="slidenum">
              <a:rPr lang="en-US" smtClean="0"/>
              <a:pPr/>
              <a:t>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BD8615A-9BA5-4496-A891-5118E4F72F65}" type="slidenum">
              <a:rPr lang="en-US" smtClean="0"/>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17" name="Footer Placeholder 16"/>
          <p:cNvSpPr>
            <a:spLocks noGrp="1"/>
          </p:cNvSpPr>
          <p:nvPr>
            <p:ph type="ftr" sz="quarter" idx="11"/>
          </p:nvPr>
        </p:nvSpPr>
        <p:spPr/>
        <p:txBody>
          <a:bodyPr/>
          <a:lstStyle>
            <a:extLst/>
          </a:lstStyle>
          <a:p>
            <a:endParaRPr lang="en-US" dirty="0"/>
          </a:p>
        </p:txBody>
      </p:sp>
      <p:sp>
        <p:nvSpPr>
          <p:cNvPr id="29" name="Slide Number Placeholder 28"/>
          <p:cNvSpPr>
            <a:spLocks noGrp="1"/>
          </p:cNvSpPr>
          <p:nvPr>
            <p:ph type="sldNum" sz="quarter" idx="12"/>
          </p:nvPr>
        </p:nvSpPr>
        <p:spPr/>
        <p:txBody>
          <a:bodyPr/>
          <a:lstStyle>
            <a:extLst/>
          </a:lstStyle>
          <a:p>
            <a:fld id="{40C015E7-CAF4-4DA9-B74F-4DB440E4715A}" type="slidenum">
              <a:rPr lang="en-US" smtClean="0"/>
              <a:pPr/>
              <a:t>‹#›</a:t>
            </a:fld>
            <a:endParaRPr lang="en-US" dirty="0"/>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0C015E7-CAF4-4DA9-B74F-4DB440E4715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0C015E7-CAF4-4DA9-B74F-4DB440E4715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0C015E7-CAF4-4DA9-B74F-4DB440E4715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0C015E7-CAF4-4DA9-B74F-4DB440E4715A}" type="slidenum">
              <a:rPr lang="en-US" smtClean="0"/>
              <a:pPr/>
              <a:t>‹#›</a:t>
            </a:fld>
            <a:endParaRPr lang="en-US" dirty="0"/>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40C015E7-CAF4-4DA9-B74F-4DB440E4715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40C015E7-CAF4-4DA9-B74F-4DB440E4715A}" type="slidenum">
              <a:rPr lang="en-US" smtClean="0"/>
              <a:pPr/>
              <a:t>‹#›</a:t>
            </a:fld>
            <a:endParaRPr lang="en-US" dirty="0"/>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40C015E7-CAF4-4DA9-B74F-4DB440E4715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40C015E7-CAF4-4DA9-B74F-4DB440E4715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530C072-D913-4667-B60D-6424865C4EA0}" type="datetimeFigureOut">
              <a:rPr lang="en-US" smtClean="0"/>
              <a:pPr/>
              <a:t>4/13/2009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40C015E7-CAF4-4DA9-B74F-4DB440E4715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dirty="0" smtClean="0"/>
              <a:t>Click icon to add picture</a:t>
            </a:r>
            <a:endParaRPr kumimoji="0" lang="en-US" dirty="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B530C072-D913-4667-B60D-6424865C4EA0}" type="datetimeFigureOut">
              <a:rPr lang="en-US" smtClean="0"/>
              <a:pPr/>
              <a:t>4/13/2009</a:t>
            </a:fld>
            <a:endParaRPr lang="en-US" dirty="0"/>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dirty="0"/>
          </a:p>
        </p:txBody>
      </p:sp>
      <p:sp>
        <p:nvSpPr>
          <p:cNvPr id="7" name="Slide Number Placeholder 6"/>
          <p:cNvSpPr>
            <a:spLocks noGrp="1"/>
          </p:cNvSpPr>
          <p:nvPr>
            <p:ph type="sldNum" sz="quarter" idx="12"/>
          </p:nvPr>
        </p:nvSpPr>
        <p:spPr>
          <a:xfrm>
            <a:off x="8610600" y="55499"/>
            <a:ext cx="457200" cy="365125"/>
          </a:xfrm>
        </p:spPr>
        <p:txBody>
          <a:bodyPr/>
          <a:lstStyle>
            <a:extLst/>
          </a:lstStyle>
          <a:p>
            <a:fld id="{40C015E7-CAF4-4DA9-B74F-4DB440E4715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B530C072-D913-4667-B60D-6424865C4EA0}" type="datetimeFigureOut">
              <a:rPr lang="en-US" smtClean="0"/>
              <a:pPr/>
              <a:t>4/13/2009</a:t>
            </a:fld>
            <a:endParaRPr lang="en-US" dirty="0"/>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dirty="0"/>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40C015E7-CAF4-4DA9-B74F-4DB440E4715A}"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nasa.gov/mission_pages/station/main/s114e7221_feature.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124200"/>
            <a:ext cx="7772400" cy="2133600"/>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5400" u="sng" cap="none" dirty="0" smtClean="0">
                <a:ln/>
                <a:solidFill>
                  <a:schemeClr val="accent3"/>
                </a:solidFill>
                <a:effectLst/>
              </a:rPr>
              <a:t/>
            </a:r>
            <a:br>
              <a:rPr lang="en-US" sz="5400" u="sng" cap="none" dirty="0" smtClean="0">
                <a:ln/>
                <a:solidFill>
                  <a:schemeClr val="accent3"/>
                </a:solidFill>
                <a:effectLst/>
              </a:rPr>
            </a:br>
            <a:r>
              <a:rPr lang="en-US" sz="32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Adam Atanas</a:t>
            </a:r>
            <a:br>
              <a:rPr lang="en-US" sz="32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US" sz="32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Phys401 – Dr. Reiff</a:t>
            </a:r>
            <a:br>
              <a:rPr lang="en-US" sz="32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r>
              <a:rPr lang="en-US" sz="32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April 13, 2009</a:t>
            </a:r>
            <a:r>
              <a:rPr lang="en-US" sz="54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r>
            <a:br>
              <a:rPr lang="en-US" sz="540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br>
            <a:endParaRPr lang="en-US" sz="5400" u="sng" cap="none" dirty="0">
              <a:ln/>
              <a:solidFill>
                <a:schemeClr val="accent3"/>
              </a:solidFill>
              <a:effectLst>
                <a:reflection blurRad="12700" stA="28000" endPos="45000" dist="1000" dir="5400000" sy="-100000" algn="bl" rotWithShape="0"/>
              </a:effectLst>
            </a:endParaRPr>
          </a:p>
        </p:txBody>
      </p:sp>
      <p:sp>
        <p:nvSpPr>
          <p:cNvPr id="3" name="Content Placeholder 2"/>
          <p:cNvSpPr>
            <a:spLocks noGrp="1"/>
          </p:cNvSpPr>
          <p:nvPr>
            <p:ph type="subTitle" idx="1"/>
          </p:nvPr>
        </p:nvSpPr>
        <p:spPr>
          <a:xfrm>
            <a:off x="381000" y="762000"/>
            <a:ext cx="8763000" cy="1508760"/>
          </a:xfrm>
        </p:spPr>
        <p:txBody>
          <a:bodyPr>
            <a:noAutofit/>
          </a:bodyPr>
          <a:lstStyle/>
          <a:p>
            <a:pPr algn="ctr"/>
            <a:r>
              <a:rPr lang="en-US" sz="7200" b="1" u="sng"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Ham Radio in Space</a:t>
            </a:r>
            <a:endParaRPr lang="en-US" sz="7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36653main_s114e7221_high.jpg"/>
          <p:cNvPicPr>
            <a:picLocks noGrp="1" noChangeAspect="1"/>
          </p:cNvPicPr>
          <p:nvPr>
            <p:ph idx="1"/>
          </p:nvPr>
        </p:nvPicPr>
        <p:blipFill>
          <a:blip r:embed="rId2" cstate="print"/>
          <a:stretch>
            <a:fillRect/>
          </a:stretch>
        </p:blipFill>
        <p:spPr>
          <a:xfrm>
            <a:off x="457201" y="228600"/>
            <a:ext cx="8762999" cy="6400799"/>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12064"/>
            <a:ext cx="9601200" cy="914400"/>
          </a:xfrm>
        </p:spPr>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Space Suit with Transmitter</a:t>
            </a:r>
            <a:endParaRPr lang="en-US" sz="4600" b="1"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normAutofit/>
          </a:bodyPr>
          <a:lstStyle/>
          <a:p>
            <a:r>
              <a:rPr lang="en-US" sz="2800" b="1" dirty="0" smtClean="0"/>
              <a:t>Tune to 145.990MHz (the mode is FM )– Space suit w/ ham radio transmitter.</a:t>
            </a:r>
          </a:p>
          <a:p>
            <a:r>
              <a:rPr lang="en-US" sz="2800" b="1" dirty="0" smtClean="0"/>
              <a:t>Thrown into orbit 4/7/2009 by the ISS.  Packed w/ transmitter+ 3 batteries</a:t>
            </a:r>
          </a:p>
          <a:p>
            <a:r>
              <a:rPr lang="en-US" sz="2800" b="1" dirty="0" smtClean="0"/>
              <a:t>Will burn up in Earth’s atmosphere</a:t>
            </a:r>
          </a:p>
          <a:p>
            <a:r>
              <a:rPr lang="en-US" sz="2800" b="1" dirty="0" smtClean="0"/>
              <a:t>Packed with old clothes to look like a real person.</a:t>
            </a:r>
          </a:p>
          <a:p>
            <a:r>
              <a:rPr lang="en-US" sz="2800" b="1" dirty="0" smtClean="0"/>
              <a:t>It relays a secret message.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It’s Good for Both Sides</a:t>
            </a:r>
            <a:endParaRPr lang="en-US" sz="4600" b="1"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normAutofit/>
          </a:bodyPr>
          <a:lstStyle/>
          <a:p>
            <a:r>
              <a:rPr lang="en-US" sz="2800" b="1" dirty="0" smtClean="0"/>
              <a:t>Ham radio can make astronauts  feel more at home when they’re on the ISS.</a:t>
            </a:r>
          </a:p>
          <a:p>
            <a:r>
              <a:rPr lang="en-US" sz="2800" b="1" dirty="0" smtClean="0"/>
              <a:t>Ham radio is fun, which might outweigh the feeling of homesickness.</a:t>
            </a:r>
          </a:p>
          <a:p>
            <a:r>
              <a:rPr lang="en-US" sz="2800" b="1" dirty="0" smtClean="0"/>
              <a:t>Hams on the ground jump at the chance to receive a CQ from outer space.</a:t>
            </a:r>
          </a:p>
          <a:p>
            <a:r>
              <a:rPr lang="en-US" sz="2800" b="1" dirty="0" smtClean="0"/>
              <a:t>Lots of hams are probably tuning 145.990—there’s a space suit on that frequency.</a:t>
            </a:r>
          </a:p>
          <a:p>
            <a:r>
              <a:rPr lang="en-US" sz="2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2800" dirty="0" smtClean="0">
                <a:ln w="18415" cmpd="sng">
                  <a:solidFill>
                    <a:srgbClr val="FFFFFF"/>
                  </a:solidFill>
                  <a:prstDash val="solid"/>
                </a:ln>
                <a:solidFill>
                  <a:srgbClr val="FFFFFF"/>
                </a:solidFill>
              </a:rPr>
              <a:t>So listen to that spacesuit and contact the ISS.</a:t>
            </a:r>
            <a:endParaRPr lang="en-US" sz="2800" dirty="0" smtClean="0">
              <a:ln w="18415" cmpd="sng">
                <a:solidFill>
                  <a:srgbClr val="FFFFFF"/>
                </a:solidFill>
                <a:prstDash val="solid"/>
              </a:ln>
              <a:solidFill>
                <a:srgbClr val="F72D1B"/>
              </a:solidFill>
            </a:endParaRP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28600"/>
            <a:ext cx="7772400" cy="914400"/>
          </a:xfrm>
        </p:spPr>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Citations</a:t>
            </a:r>
            <a:endParaRPr lang="en-US" sz="4600" dirty="0"/>
          </a:p>
        </p:txBody>
      </p:sp>
      <p:sp>
        <p:nvSpPr>
          <p:cNvPr id="3" name="Content Placeholder 2"/>
          <p:cNvSpPr>
            <a:spLocks noGrp="1"/>
          </p:cNvSpPr>
          <p:nvPr>
            <p:ph idx="1"/>
          </p:nvPr>
        </p:nvSpPr>
        <p:spPr>
          <a:xfrm>
            <a:off x="914400" y="1371600"/>
            <a:ext cx="7772400" cy="5257800"/>
          </a:xfrm>
        </p:spPr>
        <p:txBody>
          <a:bodyPr>
            <a:noAutofit/>
          </a:bodyPr>
          <a:lstStyle/>
          <a:p>
            <a:r>
              <a:rPr lang="en-US" sz="1800" dirty="0" smtClean="0"/>
              <a:t>AMSAT. </a:t>
            </a:r>
            <a:r>
              <a:rPr lang="en-US" sz="1800" u="sng" dirty="0" smtClean="0"/>
              <a:t>AMSAT-Dayton </a:t>
            </a:r>
            <a:r>
              <a:rPr lang="en-US" sz="1800" u="sng" dirty="0" err="1" smtClean="0"/>
              <a:t>Hamvention</a:t>
            </a:r>
            <a:r>
              <a:rPr lang="en-US" sz="1800" u="sng" dirty="0" smtClean="0"/>
              <a:t> 2009.</a:t>
            </a:r>
            <a:r>
              <a:rPr lang="en-US" sz="1800" dirty="0" smtClean="0"/>
              <a:t> 6 March 2009. 12 April 2009 &lt;http://www.amsat.org/amsat-new/hamvention/2009/Dayton.php&gt;.</a:t>
            </a:r>
          </a:p>
          <a:p>
            <a:r>
              <a:rPr lang="en-US" sz="1800" dirty="0" smtClean="0"/>
              <a:t>ARRL. </a:t>
            </a:r>
            <a:r>
              <a:rPr lang="en-US" sz="1800" u="sng" dirty="0" smtClean="0"/>
              <a:t>ARRL Web: Ham Radio Lets ISS Crew Members Connect with Schools Around the World.</a:t>
            </a:r>
            <a:r>
              <a:rPr lang="en-US" sz="1800" dirty="0" smtClean="0"/>
              <a:t> 18 April 2007. 9 April 2009 &lt;http://www.arrl.org/news/stories/2007/04/18/101/&gt;.</a:t>
            </a:r>
          </a:p>
          <a:p>
            <a:r>
              <a:rPr lang="en-US" sz="1800" dirty="0" smtClean="0"/>
              <a:t>Clarke, Emily. </a:t>
            </a:r>
            <a:r>
              <a:rPr lang="en-US" sz="1800" u="sng" dirty="0" smtClean="0"/>
              <a:t>AMSAT-the Amateur Radio Satellite Corporation.</a:t>
            </a:r>
            <a:r>
              <a:rPr lang="en-US" sz="1800" dirty="0" smtClean="0"/>
              <a:t> 30 March 2009. 9 April 2009 &lt;http://</a:t>
            </a:r>
            <a:r>
              <a:rPr lang="en-US" sz="1800" smtClean="0"/>
              <a:t>www.amsat.org/amsat-new/index.php&gt;.</a:t>
            </a:r>
          </a:p>
          <a:p>
            <a:r>
              <a:rPr lang="en-US" sz="1800" dirty="0" smtClean="0"/>
              <a:t>Harwood, William. "Tourist and 2 Others on Way to Space Station." </a:t>
            </a:r>
            <a:r>
              <a:rPr lang="en-US" sz="1800" u="sng" dirty="0" smtClean="0"/>
              <a:t>The New York Times</a:t>
            </a:r>
            <a:r>
              <a:rPr lang="en-US" sz="1800" dirty="0" smtClean="0"/>
              <a:t>  26 March 2009</a:t>
            </a:r>
          </a:p>
          <a:p>
            <a:r>
              <a:rPr lang="en-US" sz="1800" dirty="0" smtClean="0"/>
              <a:t>NASA. "STS-9 and Amateur Radio." </a:t>
            </a:r>
            <a:r>
              <a:rPr lang="en-US" sz="1800" u="sng" dirty="0" smtClean="0"/>
              <a:t>NASA Educational Briefs</a:t>
            </a:r>
            <a:r>
              <a:rPr lang="en-US" sz="1800" dirty="0" smtClean="0"/>
              <a:t> (1983): 3-5.</a:t>
            </a:r>
          </a:p>
          <a:p>
            <a:r>
              <a:rPr lang="en-US" sz="1800" dirty="0" smtClean="0"/>
              <a:t>NASA. </a:t>
            </a:r>
            <a:r>
              <a:rPr lang="en-US" sz="1800" u="sng" dirty="0" smtClean="0"/>
              <a:t>Ham Radios in Space.</a:t>
            </a:r>
            <a:r>
              <a:rPr lang="en-US" sz="1800" dirty="0" smtClean="0"/>
              <a:t> 21 August 2000. 9 April 2009 &lt;http://science.nasa.gov/headlines/y2000/ast21aug_1.htm&gt;.</a:t>
            </a:r>
          </a:p>
          <a:p>
            <a:r>
              <a:rPr lang="en-US" sz="1800" dirty="0" smtClean="0"/>
              <a:t>NASA. </a:t>
            </a:r>
            <a:r>
              <a:rPr lang="en-US" sz="1800" u="sng" dirty="0" smtClean="0"/>
              <a:t>International Space Station Reference.</a:t>
            </a:r>
            <a:r>
              <a:rPr lang="en-US" sz="1800" dirty="0" smtClean="0"/>
              <a:t>  9 April 2009 &lt;http://spaceflight1.nasa.gov/station/reference/radio/&gt;.</a:t>
            </a:r>
          </a:p>
          <a:p>
            <a:r>
              <a:rPr lang="en-US" sz="1800" dirty="0" smtClean="0"/>
              <a:t>NASA. </a:t>
            </a:r>
            <a:r>
              <a:rPr lang="en-US" sz="1800" u="sng" dirty="0" smtClean="0"/>
              <a:t>STS-144e7221.</a:t>
            </a:r>
            <a:r>
              <a:rPr lang="en-US" sz="1800" dirty="0" smtClean="0"/>
              <a:t>  9 April 2009 &lt;http://www.nasa.gov/images/content/136653main_s114e7221_high.jpg&gt;.</a:t>
            </a:r>
          </a:p>
          <a:p>
            <a:endParaRPr lang="en-US" sz="1800" dirty="0" smtClean="0"/>
          </a:p>
          <a:p>
            <a:endParaRPr lang="en-US" sz="1800" dirty="0" smtClean="0"/>
          </a:p>
          <a:p>
            <a:pPr>
              <a:buNone/>
            </a:pPr>
            <a:endParaRPr lang="en-US" sz="1800" dirty="0" smtClean="0"/>
          </a:p>
          <a:p>
            <a:pPr>
              <a:buNone/>
            </a:pP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86800" cy="1469136"/>
          </a:xfrm>
        </p:spPr>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Ham Radio is Beneficial in Space</a:t>
            </a:r>
            <a:endParaRPr lang="en-US" sz="4600" b="1"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ndParaRPr>
          </a:p>
        </p:txBody>
      </p:sp>
      <p:sp>
        <p:nvSpPr>
          <p:cNvPr id="3" name="Content Placeholder 2"/>
          <p:cNvSpPr>
            <a:spLocks noGrp="1"/>
          </p:cNvSpPr>
          <p:nvPr>
            <p:ph idx="1"/>
          </p:nvPr>
        </p:nvSpPr>
        <p:spPr>
          <a:xfrm>
            <a:off x="838200" y="2743200"/>
            <a:ext cx="8001000" cy="3276600"/>
          </a:xfrm>
        </p:spPr>
        <p:txBody>
          <a:bodyPr>
            <a:normAutofit/>
          </a:bodyPr>
          <a:lstStyle/>
          <a:p>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Ham radio, first put into outer space by W5LFL in 1983, has now become a fun, educational tool for teachers and hams alike to use.</a:t>
            </a:r>
          </a:p>
          <a:p>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It has become so </a:t>
            </a:r>
            <a:r>
              <a:rPr lang="en-US" sz="2800" dirty="0" smtClean="0">
                <a:ln w="18415" cmpd="sng">
                  <a:solidFill>
                    <a:srgbClr val="FFFFFF"/>
                  </a:solidFill>
                  <a:prstDash val="solid"/>
                </a:ln>
                <a:solidFill>
                  <a:srgbClr val="FFFFFF"/>
                </a:solidFill>
              </a:rPr>
              <a:t>useful</a:t>
            </a:r>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in outer space that ARISS was founded in 1996 to put </a:t>
            </a:r>
            <a:r>
              <a:rPr lang="en-US" sz="2800" dirty="0" smtClean="0">
                <a:ln w="18415" cmpd="sng">
                  <a:solidFill>
                    <a:srgbClr val="FFFFFF"/>
                  </a:solidFill>
                  <a:prstDash val="solid"/>
                </a:ln>
                <a:solidFill>
                  <a:srgbClr val="FFFFFF"/>
                </a:solidFill>
              </a:rPr>
              <a:t>amateur</a:t>
            </a:r>
            <a:r>
              <a:rPr lang="en-US"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radios on the ISS, and it has become a magnificent success.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686800" cy="838200"/>
          </a:xfrm>
        </p:spPr>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1</a:t>
            </a:r>
            <a:r>
              <a:rPr lang="en-US" sz="4600" b="1" spc="0" baseline="300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st</a:t>
            </a: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Ham Radio in Space</a:t>
            </a:r>
            <a:endParaRPr lang="en-US" sz="4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914400" y="762000"/>
            <a:ext cx="8001000" cy="6096000"/>
          </a:xfrm>
        </p:spPr>
        <p:txBody>
          <a:bodyPr>
            <a:noAutofit/>
          </a:bodyPr>
          <a:lstStyle/>
          <a:p>
            <a:r>
              <a:rPr lang="en-US" sz="2800" b="1" dirty="0" smtClean="0"/>
              <a:t>Owen Garriott, W5LFL was the first person to carry a ham radio into space.</a:t>
            </a:r>
          </a:p>
          <a:p>
            <a:r>
              <a:rPr lang="en-US" sz="2800" b="1" dirty="0" smtClean="0"/>
              <a:t>He tried to get a ham radio on the earlier Skylab mission, but NASA rejected it because it was too late in the development of the program.</a:t>
            </a:r>
          </a:p>
          <a:p>
            <a:r>
              <a:rPr lang="en-US" sz="2800" b="1" dirty="0" smtClean="0"/>
              <a:t>With the help of ARRL (the American Radio Relay League) and AMSAT (the Amateur Radio Satellite Corporation), ham radio was finally allowed in STS-9 in 1983. W5LFL was allowed to bring 2 HTs, one as a spare.</a:t>
            </a:r>
          </a:p>
          <a:p>
            <a:r>
              <a:rPr lang="en-US" sz="2800" b="1" dirty="0" smtClean="0"/>
              <a:t>W5LFL was limited to 1hr/day on the air—he could not interfere with mission activities.</a:t>
            </a:r>
            <a:endParaRPr lang="en-US"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14400"/>
          </a:xfrm>
        </p:spPr>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Ham Radio on the ISS</a:t>
            </a:r>
            <a:endParaRPr lang="en-US" sz="4600" dirty="0"/>
          </a:p>
        </p:txBody>
      </p:sp>
      <p:pic>
        <p:nvPicPr>
          <p:cNvPr id="4" name="Content Placeholder 3" descr="ham_equipment.jpg"/>
          <p:cNvPicPr>
            <a:picLocks noGrp="1" noChangeAspect="1"/>
          </p:cNvPicPr>
          <p:nvPr>
            <p:ph idx="1"/>
          </p:nvPr>
        </p:nvPicPr>
        <p:blipFill>
          <a:blip r:embed="rId3"/>
          <a:stretch>
            <a:fillRect/>
          </a:stretch>
        </p:blipFill>
        <p:spPr>
          <a:xfrm>
            <a:off x="914400" y="1524000"/>
            <a:ext cx="7543800" cy="3279775"/>
          </a:xfrm>
        </p:spPr>
      </p:pic>
      <p:sp>
        <p:nvSpPr>
          <p:cNvPr id="6" name="TextBox 5"/>
          <p:cNvSpPr txBox="1"/>
          <p:nvPr/>
        </p:nvSpPr>
        <p:spPr>
          <a:xfrm>
            <a:off x="914400" y="4953000"/>
            <a:ext cx="7620000" cy="1477328"/>
          </a:xfrm>
          <a:prstGeom prst="rect">
            <a:avLst/>
          </a:prstGeom>
          <a:noFill/>
        </p:spPr>
        <p:txBody>
          <a:bodyPr wrap="square" rtlCol="0">
            <a:spAutoFit/>
          </a:bodyPr>
          <a:lstStyle/>
          <a:p>
            <a:r>
              <a:rPr lang="en-US" b="1" dirty="0" smtClean="0"/>
              <a:t>This is a photo of the initial radio station amateur equipment while it was being tested. After testing, the equipment was stowed aboard space shuttle Atlantis for delivery to the international space station during STS-106.</a:t>
            </a:r>
          </a:p>
          <a:p>
            <a:pPr algn="ctr"/>
            <a:r>
              <a:rPr lang="en-US" dirty="0" smtClean="0"/>
              <a:t>http://spaceflight1.nasa.gov/station/reference/radio/</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686800" cy="914400"/>
          </a:xfrm>
        </p:spPr>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W5KWQ, the Son of W5LFL</a:t>
            </a:r>
            <a:endParaRPr lang="en-US" sz="4600" b="1"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a:xfrm>
            <a:off x="914400" y="1295400"/>
            <a:ext cx="7772400" cy="5562600"/>
          </a:xfrm>
        </p:spPr>
        <p:txBody>
          <a:bodyPr>
            <a:noAutofit/>
          </a:bodyPr>
          <a:lstStyle/>
          <a:p>
            <a:r>
              <a:rPr lang="en-US" sz="2800" b="1" dirty="0" smtClean="0"/>
              <a:t>Richard Garriott, son of Owen Garriott, was aboard the ISS in October 2008 and made many QSOs with amateur radio operators and schoolchildren.</a:t>
            </a:r>
          </a:p>
          <a:p>
            <a:r>
              <a:rPr lang="en-US" sz="2800" b="1" dirty="0" smtClean="0"/>
              <a:t>Because amateur radio operators’ favorite QSL cards are those from outer space, all hams that got a contact (too bad most of us weren’t hams then</a:t>
            </a:r>
            <a:r>
              <a:rPr lang="en-US" sz="2800" b="1" dirty="0" smtClean="0">
                <a:sym typeface="Wingdings" pitchFamily="2" charset="2"/>
              </a:rPr>
              <a:t>!)</a:t>
            </a:r>
            <a:r>
              <a:rPr lang="en-US" sz="2800" b="1" dirty="0" smtClean="0"/>
              <a:t> are extremely grateful he decided to go on the air.</a:t>
            </a:r>
          </a:p>
          <a:p>
            <a:r>
              <a:rPr lang="en-US" sz="2800" b="1" dirty="0" smtClean="0"/>
              <a:t>He’s giving a talk on May 15 at the AMSAT/ TAPR Banquet during Hamvention 2009 in Dayton, Ohio.</a:t>
            </a:r>
            <a:endParaRPr lang="en-US" sz="28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Formation of ARISS </a:t>
            </a:r>
            <a:endParaRPr lang="en-US" sz="4600" b="1"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normAutofit/>
          </a:bodyPr>
          <a:lstStyle/>
          <a:p>
            <a:r>
              <a:rPr lang="en-US" sz="2800" b="1" dirty="0" smtClean="0"/>
              <a:t>ARISS (Amateur Radio on the International Space Station) was founded in 1996 when delegates from major radio corporations, including AMSAT, signed a Memorandum of Understanding to form ARISS.</a:t>
            </a:r>
          </a:p>
          <a:p>
            <a:r>
              <a:rPr lang="en-US" sz="2800" b="1" dirty="0" smtClean="0"/>
              <a:t>Their Memorandum also formed the ISS Ham team.</a:t>
            </a:r>
          </a:p>
          <a:p>
            <a:r>
              <a:rPr lang="en-US" sz="2800" b="1" dirty="0" smtClean="0"/>
              <a:t>It helps eliminate all of the technicalities of the ham radios aboard the ISS.</a:t>
            </a:r>
            <a:endParaRPr lang="en-US" sz="28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12064"/>
            <a:ext cx="9067800" cy="914400"/>
          </a:xfrm>
        </p:spPr>
        <p:txBody>
          <a:bodyPr>
            <a:noAutofit/>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ARISS-Ham Radio on the ISS</a:t>
            </a:r>
            <a:endParaRPr lang="en-US" sz="4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838200" y="1752600"/>
            <a:ext cx="8001000" cy="5105400"/>
          </a:xfrm>
        </p:spPr>
        <p:txBody>
          <a:bodyPr>
            <a:normAutofit/>
          </a:bodyPr>
          <a:lstStyle/>
          <a:p>
            <a:r>
              <a:rPr lang="en-US" sz="2800" b="1" dirty="0" smtClean="0">
                <a:effectLst>
                  <a:outerShdw blurRad="38100" dist="38100" dir="2700000" algn="tl">
                    <a:srgbClr val="000000">
                      <a:alpha val="43137"/>
                    </a:srgbClr>
                  </a:outerShdw>
                </a:effectLst>
              </a:rPr>
              <a:t>Through ARISS (Amateur Radio on the ISS), hams from around the country can listen (and sometimes even talk) to the astronauts aboard the ISS.</a:t>
            </a:r>
          </a:p>
          <a:p>
            <a:r>
              <a:rPr lang="en-US" sz="2800" b="1" dirty="0" smtClean="0">
                <a:effectLst>
                  <a:outerShdw blurRad="38100" dist="38100" dir="2700000" algn="tl">
                    <a:srgbClr val="000000">
                      <a:alpha val="43137"/>
                    </a:srgbClr>
                  </a:outerShdw>
                </a:effectLst>
              </a:rPr>
              <a:t>Of cou</a:t>
            </a:r>
            <a:r>
              <a:rPr lang="en-US" sz="2800" b="1" dirty="0" smtClean="0"/>
              <a:t>rse, astronauts cannot spend all of their time talking on the radio…</a:t>
            </a:r>
            <a:r>
              <a:rPr lang="en-US" sz="2800" b="1" dirty="0" smtClean="0">
                <a:effectLst>
                  <a:outerShdw blurRad="38100" dist="38100" dir="2700000" algn="tl">
                    <a:srgbClr val="000000">
                      <a:alpha val="43137"/>
                    </a:srgbClr>
                  </a:outerShdw>
                </a:effectLst>
              </a:rPr>
              <a:t>unless they happen to be tourists!</a:t>
            </a:r>
            <a:endParaRPr lang="en-US" sz="2800" b="1" dirty="0" smtClean="0"/>
          </a:p>
          <a:p>
            <a:r>
              <a:rPr lang="en-US" sz="2800" b="1" dirty="0" smtClean="0">
                <a:effectLst>
                  <a:outerShdw blurRad="38100" dist="38100" dir="2700000" algn="tl">
                    <a:srgbClr val="000000">
                      <a:alpha val="43137"/>
                    </a:srgbClr>
                  </a:outerShdw>
                </a:effectLst>
              </a:rPr>
              <a:t>A tourist, </a:t>
            </a:r>
            <a:r>
              <a:rPr lang="en-US" sz="2800" b="1" dirty="0" smtClean="0"/>
              <a:t>Charles Simonyi,</a:t>
            </a:r>
            <a:r>
              <a:rPr lang="en-US" sz="2800" b="1" dirty="0" smtClean="0">
                <a:effectLst>
                  <a:outerShdw blurRad="38100" dist="38100" dir="2700000" algn="tl">
                    <a:srgbClr val="000000">
                      <a:alpha val="43137"/>
                    </a:srgbClr>
                  </a:outerShdw>
                </a:effectLst>
              </a:rPr>
              <a:t> is going to the ISS relatively soon—in May 27, even though he already went in March 26 (he’s a billionaire). </a:t>
            </a:r>
          </a:p>
          <a:p>
            <a:pPr>
              <a:buNone/>
            </a:pPr>
            <a:endParaRPr lang="en-US" dirty="0" smtClean="0">
              <a:effectLst>
                <a:outerShdw blurRad="38100" dist="38100" dir="2700000" algn="tl">
                  <a:srgbClr val="000000">
                    <a:alpha val="43137"/>
                  </a:srgbClr>
                </a:outerShdw>
              </a:effectLst>
            </a:endParaRPr>
          </a:p>
          <a:p>
            <a:pPr>
              <a:buNone/>
            </a:pPr>
            <a:endParaRPr lang="en-US" dirty="0" smtClean="0">
              <a:effectLst>
                <a:outerShdw blurRad="38100" dist="38100" dir="2700000" algn="tl">
                  <a:srgbClr val="000000">
                    <a:alpha val="43137"/>
                  </a:srgbClr>
                </a:outerShdw>
              </a:effectLst>
            </a:endParaRPr>
          </a:p>
          <a:p>
            <a:endParaRPr lang="en-US"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ARISS and Education</a:t>
            </a:r>
            <a:endParaRPr lang="en-US" sz="4600" b="1"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lstStyle/>
          <a:p>
            <a:r>
              <a:rPr lang="en-US" sz="2800" b="1" dirty="0" smtClean="0"/>
              <a:t>Through ARISS, schools can contact the ISS. When they do, the students can learn what life in space is like via questions.    This will boost their interest in science, and we need more scientists.</a:t>
            </a:r>
          </a:p>
          <a:p>
            <a:r>
              <a:rPr lang="en-US" sz="2800" b="1" dirty="0" smtClean="0"/>
              <a:t>It will also get more people to want to be a ham… which we also want!</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600" b="1"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ISS</a:t>
            </a:r>
            <a:endParaRPr lang="en-US" sz="4600" b="1"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normAutofit/>
          </a:bodyPr>
          <a:lstStyle/>
          <a:p>
            <a:r>
              <a:rPr lang="en-US" sz="2800" b="1" dirty="0" smtClean="0"/>
              <a:t>Next time you hear news about the ISS being up tonight, try to contact it (if the astronauts aren’t busy!) But hurry– it’s only up for 4 minutes.</a:t>
            </a:r>
            <a:endParaRPr lang="en-US" dirty="0" smtClean="0">
              <a:sym typeface="Wingdings" pitchFamily="2" charset="2"/>
            </a:endParaRPr>
          </a:p>
        </p:txBody>
      </p:sp>
      <p:sp>
        <p:nvSpPr>
          <p:cNvPr id="6" name="TextBox 5"/>
          <p:cNvSpPr txBox="1"/>
          <p:nvPr/>
        </p:nvSpPr>
        <p:spPr>
          <a:xfrm>
            <a:off x="457200" y="4343401"/>
            <a:ext cx="3810000" cy="2616101"/>
          </a:xfrm>
          <a:prstGeom prst="rect">
            <a:avLst/>
          </a:prstGeom>
          <a:noFill/>
        </p:spPr>
        <p:txBody>
          <a:bodyPr wrap="square" rtlCol="0">
            <a:spAutoFit/>
          </a:bodyPr>
          <a:lstStyle/>
          <a:p>
            <a:r>
              <a:rPr lang="en-US" sz="1600" dirty="0" err="1" smtClean="0"/>
              <a:t>Backdropped</a:t>
            </a:r>
            <a:r>
              <a:rPr lang="en-US" sz="1600" dirty="0" smtClean="0"/>
              <a:t> against the Caspian Sea, this full view of the international space station was photographed by a crewmember onboard the Space Shuttle Discovery after the undocking of the two spacecraft. Image credit: NASA</a:t>
            </a:r>
          </a:p>
          <a:p>
            <a:r>
              <a:rPr lang="en-US" sz="1600" dirty="0" smtClean="0">
                <a:hlinkClick r:id="rId3"/>
              </a:rPr>
              <a:t>http://www.nasa.gov/mission_pages/station/main/s114e7221_feature.html</a:t>
            </a:r>
            <a:r>
              <a:rPr lang="en-US" sz="1600" dirty="0" smtClean="0"/>
              <a:t> </a:t>
            </a:r>
            <a:r>
              <a:rPr lang="en-US" dirty="0" smtClean="0"/>
              <a:t/>
            </a:r>
            <a:br>
              <a:rPr lang="en-US" dirty="0" smtClean="0"/>
            </a:br>
            <a:r>
              <a:rPr lang="en-US" dirty="0" smtClean="0"/>
              <a:t/>
            </a:r>
            <a:br>
              <a:rPr lang="en-US" dirty="0" smtClean="0"/>
            </a:br>
            <a:endParaRPr lang="en-US" dirty="0"/>
          </a:p>
        </p:txBody>
      </p:sp>
      <p:pic>
        <p:nvPicPr>
          <p:cNvPr id="7" name="Picture 6" descr="136653main_s114e7221_high.jpg"/>
          <p:cNvPicPr>
            <a:picLocks noChangeAspect="1"/>
          </p:cNvPicPr>
          <p:nvPr/>
        </p:nvPicPr>
        <p:blipFill>
          <a:blip r:embed="rId4" cstate="print"/>
          <a:stretch>
            <a:fillRect/>
          </a:stretch>
        </p:blipFill>
        <p:spPr>
          <a:xfrm>
            <a:off x="4419600" y="3733800"/>
            <a:ext cx="4724400" cy="31242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720</TotalTime>
  <Words>890</Words>
  <Application>Microsoft Office PowerPoint</Application>
  <PresentationFormat>On-screen Show (4:3)</PresentationFormat>
  <Paragraphs>59</Paragraphs>
  <Slides>13</Slides>
  <Notes>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Metro</vt:lpstr>
      <vt:lpstr> Adam Atanas Phys401 – Dr. Reiff April 13, 2009 </vt:lpstr>
      <vt:lpstr>Ham Radio is Beneficial in Space</vt:lpstr>
      <vt:lpstr>The 1st Ham Radio in Space</vt:lpstr>
      <vt:lpstr>Ham Radio on the ISS</vt:lpstr>
      <vt:lpstr>W5KWQ, the Son of W5LFL</vt:lpstr>
      <vt:lpstr>The Formation of ARISS </vt:lpstr>
      <vt:lpstr>ARISS-Ham Radio on the ISS</vt:lpstr>
      <vt:lpstr>ARISS and Education</vt:lpstr>
      <vt:lpstr>The ISS</vt:lpstr>
      <vt:lpstr>Slide 10</vt:lpstr>
      <vt:lpstr>Space Suit with Transmitter</vt:lpstr>
      <vt:lpstr>It’s Good for Both Sides</vt:lpstr>
      <vt:lpstr>Citations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Ham Radio in Space</dc:title>
  <dc:creator>Adam</dc:creator>
  <cp:lastModifiedBy>Adam</cp:lastModifiedBy>
  <cp:revision>77</cp:revision>
  <dcterms:created xsi:type="dcterms:W3CDTF">2009-04-07T20:08:43Z</dcterms:created>
  <dcterms:modified xsi:type="dcterms:W3CDTF">2009-04-13T20:38:42Z</dcterms:modified>
</cp:coreProperties>
</file>